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1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8914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07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3216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51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94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5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5369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lang="ja-JP" altLang="en-US" smtClean="0"/>
              <a:pPr/>
              <a:t>2026/2/9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9960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88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lang="ja-JP" altLang="en-US" smtClean="0"/>
              <a:pPr/>
              <a:t>2026/2/9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847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69529-99A6-486D-A430-536B5C30B893}" type="datetimeFigureOut">
              <a:rPr kumimoji="1" lang="ja-JP" altLang="en-US" smtClean="0"/>
              <a:t>2026/2/9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3EFA-40C3-4108-8447-D82C167EE4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55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69529-99A6-486D-A430-536B5C30B893}" type="datetimeFigureOut">
              <a:rPr lang="ja-JP" altLang="en-US" smtClean="0"/>
              <a:pPr/>
              <a:t>2026/2/9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F3EFA-40C3-4108-8447-D82C167EE472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48343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167BFB7C-C4AB-CDD9-FBEA-21813226D6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3791284"/>
              </p:ext>
            </p:extLst>
          </p:nvPr>
        </p:nvGraphicFramePr>
        <p:xfrm>
          <a:off x="206779" y="793922"/>
          <a:ext cx="9314479" cy="5522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527">
                  <a:extLst>
                    <a:ext uri="{9D8B030D-6E8A-4147-A177-3AD203B41FA5}">
                      <a16:colId xmlns:a16="http://schemas.microsoft.com/office/drawing/2014/main" val="4246231681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2233942551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1804648330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2121085328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3061233924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512543483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3765639931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576565924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4037347419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1884069051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1022430727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4041145536"/>
                    </a:ext>
                  </a:extLst>
                </a:gridCol>
                <a:gridCol w="683996">
                  <a:extLst>
                    <a:ext uri="{9D8B030D-6E8A-4147-A177-3AD203B41FA5}">
                      <a16:colId xmlns:a16="http://schemas.microsoft.com/office/drawing/2014/main" val="2247775049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令和６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2024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令和７</a:t>
                      </a:r>
                      <a:endParaRPr kumimoji="1" lang="en-US" altLang="ja-JP" sz="1100" dirty="0">
                        <a:solidFill>
                          <a:srgbClr val="FF00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rgbClr val="FF0000"/>
                          </a:solidFill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2025</a:t>
                      </a:r>
                      <a:endParaRPr kumimoji="1" lang="ja-JP" altLang="en-US" sz="1100" dirty="0">
                        <a:solidFill>
                          <a:srgbClr val="FF0000"/>
                        </a:solidFill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令和８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2026</a:t>
                      </a: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令和９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/>
                      <a:r>
                        <a:rPr kumimoji="1" lang="en-US" altLang="ja-JP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2027</a:t>
                      </a: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令和</a:t>
                      </a:r>
                      <a:r>
                        <a:rPr kumimoji="1" lang="en-US" altLang="ja-JP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10</a:t>
                      </a:r>
                    </a:p>
                    <a:p>
                      <a:pPr algn="ctr"/>
                      <a:r>
                        <a:rPr kumimoji="1" lang="en-US" altLang="ja-JP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2028</a:t>
                      </a:r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2029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2030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2031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2032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2033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2034</a:t>
                      </a:r>
                      <a:endParaRPr kumimoji="1" lang="ja-JP" alt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令和</a:t>
                      </a: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17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2035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2332587138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教育振興計画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海陽町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　　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　　国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　　　　　　　　　　　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　　　県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516989900"/>
                  </a:ext>
                </a:extLst>
              </a:tr>
              <a:tr h="2501265">
                <a:tc>
                  <a:txBody>
                    <a:bodyPr/>
                    <a:lstStyle/>
                    <a:p>
                      <a:r>
                        <a:rPr kumimoji="1" lang="ja-JP" altLang="en-US" sz="1100" spc="-100" baseline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再編基本計画</a:t>
                      </a:r>
                      <a:endParaRPr kumimoji="1" lang="en-US" altLang="ja-JP" sz="1100" spc="-100" baseline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spc="-100" baseline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spc="-100" baseline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spc="-100" baseline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spc="-100" baseline="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spc="-100" baseline="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再編統合の目標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小学校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　　　　中学校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endParaRPr kumimoji="1" lang="ja-JP" altLang="en-US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3176775797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海陽町学校のあり方検討</a:t>
                      </a:r>
                      <a:endParaRPr kumimoji="1" lang="en-US" altLang="ja-JP" sz="11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委員会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endParaRPr kumimoji="1" lang="ja-JP" altLang="en-US" sz="15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3049087213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063EE8-269A-3AF3-1CFA-93DA8CCE4C0D}"/>
              </a:ext>
            </a:extLst>
          </p:cNvPr>
          <p:cNvSpPr txBox="1"/>
          <p:nvPr/>
        </p:nvSpPr>
        <p:spPr>
          <a:xfrm>
            <a:off x="384742" y="282767"/>
            <a:ext cx="2994746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63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■学校再編スケジュール（案）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88B6DE-1CB8-ECC3-BD31-AA488B416B44}"/>
              </a:ext>
            </a:extLst>
          </p:cNvPr>
          <p:cNvSpPr txBox="1"/>
          <p:nvPr/>
        </p:nvSpPr>
        <p:spPr>
          <a:xfrm>
            <a:off x="2965167" y="1457576"/>
            <a:ext cx="2789379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次期　第４期計画　令和８年度～令和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12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830594B1-99E4-F64B-99BC-A7A7C40F8A9B}"/>
              </a:ext>
            </a:extLst>
          </p:cNvPr>
          <p:cNvCxnSpPr>
            <a:cxnSpLocks/>
          </p:cNvCxnSpPr>
          <p:nvPr/>
        </p:nvCxnSpPr>
        <p:spPr>
          <a:xfrm>
            <a:off x="2737067" y="1722737"/>
            <a:ext cx="3250406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AB453A-95D9-4EFE-E522-DB2066A8486E}"/>
              </a:ext>
            </a:extLst>
          </p:cNvPr>
          <p:cNvSpPr txBox="1"/>
          <p:nvPr/>
        </p:nvSpPr>
        <p:spPr>
          <a:xfrm>
            <a:off x="3154667" y="2639056"/>
            <a:ext cx="3596666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学校再編基本計画期間（令和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6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年度～令和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15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33C407F-5694-9B87-2A6C-9004DAFCFD11}"/>
              </a:ext>
            </a:extLst>
          </p:cNvPr>
          <p:cNvSpPr txBox="1"/>
          <p:nvPr/>
        </p:nvSpPr>
        <p:spPr>
          <a:xfrm>
            <a:off x="1986656" y="5817268"/>
            <a:ext cx="716335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計画策定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委員会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84BB0AB-88E3-9256-7B0B-122F1CB273D3}"/>
              </a:ext>
            </a:extLst>
          </p:cNvPr>
          <p:cNvCxnSpPr>
            <a:cxnSpLocks/>
          </p:cNvCxnSpPr>
          <p:nvPr/>
        </p:nvCxnSpPr>
        <p:spPr>
          <a:xfrm>
            <a:off x="1309254" y="2168366"/>
            <a:ext cx="2713094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2F5BEF18-DEDA-E345-7086-2CD103BEC52B}"/>
              </a:ext>
            </a:extLst>
          </p:cNvPr>
          <p:cNvCxnSpPr>
            <a:cxnSpLocks/>
          </p:cNvCxnSpPr>
          <p:nvPr/>
        </p:nvCxnSpPr>
        <p:spPr>
          <a:xfrm>
            <a:off x="4037787" y="2181607"/>
            <a:ext cx="2713094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02C395-B1D1-2A15-B355-07405EBFD01B}"/>
              </a:ext>
            </a:extLst>
          </p:cNvPr>
          <p:cNvSpPr txBox="1"/>
          <p:nvPr/>
        </p:nvSpPr>
        <p:spPr>
          <a:xfrm>
            <a:off x="1358725" y="1897823"/>
            <a:ext cx="2789379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現行　第４期計画　令和５年度～令和９年度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E36238B-3B07-1A19-35E8-F42247A0AE1A}"/>
              </a:ext>
            </a:extLst>
          </p:cNvPr>
          <p:cNvSpPr txBox="1"/>
          <p:nvPr/>
        </p:nvSpPr>
        <p:spPr>
          <a:xfrm>
            <a:off x="4020566" y="2316136"/>
            <a:ext cx="2789379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次期　第５期計画　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10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年度～令和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14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</a:t>
            </a: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A72C5EF3-9BCA-BE3A-C421-53BD37352CCF}"/>
              </a:ext>
            </a:extLst>
          </p:cNvPr>
          <p:cNvCxnSpPr>
            <a:cxnSpLocks/>
          </p:cNvCxnSpPr>
          <p:nvPr/>
        </p:nvCxnSpPr>
        <p:spPr>
          <a:xfrm>
            <a:off x="1309254" y="2544303"/>
            <a:ext cx="2713094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B2129DB1-AB2E-3EEC-CC1E-37079806C671}"/>
              </a:ext>
            </a:extLst>
          </p:cNvPr>
          <p:cNvCxnSpPr>
            <a:cxnSpLocks/>
          </p:cNvCxnSpPr>
          <p:nvPr/>
        </p:nvCxnSpPr>
        <p:spPr>
          <a:xfrm>
            <a:off x="4062323" y="2536210"/>
            <a:ext cx="2713094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EDD6A02-58E8-EE2D-5F72-DD6172C474C1}"/>
              </a:ext>
            </a:extLst>
          </p:cNvPr>
          <p:cNvSpPr txBox="1"/>
          <p:nvPr/>
        </p:nvSpPr>
        <p:spPr>
          <a:xfrm>
            <a:off x="1358725" y="2304387"/>
            <a:ext cx="2567157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現行　第４期計画　令和５年度～令和９年度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EAE827-DE41-9694-F25A-9E40E6A20D75}"/>
              </a:ext>
            </a:extLst>
          </p:cNvPr>
          <p:cNvSpPr txBox="1"/>
          <p:nvPr/>
        </p:nvSpPr>
        <p:spPr>
          <a:xfrm>
            <a:off x="4037787" y="1892621"/>
            <a:ext cx="2567157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次期　第５期計画　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10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年度～令和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14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</a:t>
            </a:r>
          </a:p>
        </p:txBody>
      </p:sp>
      <p:cxnSp>
        <p:nvCxnSpPr>
          <p:cNvPr id="2" name="直線矢印コネクタ 1">
            <a:extLst>
              <a:ext uri="{FF2B5EF4-FFF2-40B4-BE49-F238E27FC236}">
                <a16:creationId xmlns:a16="http://schemas.microsoft.com/office/drawing/2014/main" id="{61520F0F-F616-6F84-BB1B-A044AAC68C93}"/>
              </a:ext>
            </a:extLst>
          </p:cNvPr>
          <p:cNvCxnSpPr>
            <a:cxnSpLocks/>
          </p:cNvCxnSpPr>
          <p:nvPr/>
        </p:nvCxnSpPr>
        <p:spPr>
          <a:xfrm>
            <a:off x="1358725" y="1722737"/>
            <a:ext cx="125470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3C4E7B-2F64-3E89-6A0C-6F0E1738ECF9}"/>
              </a:ext>
            </a:extLst>
          </p:cNvPr>
          <p:cNvSpPr txBox="1"/>
          <p:nvPr/>
        </p:nvSpPr>
        <p:spPr>
          <a:xfrm>
            <a:off x="1223515" y="1320045"/>
            <a:ext cx="1625321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現行　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第３期計画　～令和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7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EE562C5-5DFC-912B-767E-589E5DF7E21A}"/>
              </a:ext>
            </a:extLst>
          </p:cNvPr>
          <p:cNvSpPr txBox="1"/>
          <p:nvPr/>
        </p:nvSpPr>
        <p:spPr>
          <a:xfrm>
            <a:off x="4121338" y="3993304"/>
            <a:ext cx="2304240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（案）海部小・海南小統合　スタート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２校２校体制スタート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F66420BA-6A30-89CC-4F80-6B59A4C2260C}"/>
              </a:ext>
            </a:extLst>
          </p:cNvPr>
          <p:cNvCxnSpPr>
            <a:cxnSpLocks/>
          </p:cNvCxnSpPr>
          <p:nvPr/>
        </p:nvCxnSpPr>
        <p:spPr>
          <a:xfrm>
            <a:off x="1364424" y="3301463"/>
            <a:ext cx="622232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92E481-3809-56F8-DFE1-7111B492A7FF}"/>
              </a:ext>
            </a:extLst>
          </p:cNvPr>
          <p:cNvSpPr txBox="1"/>
          <p:nvPr/>
        </p:nvSpPr>
        <p:spPr>
          <a:xfrm>
            <a:off x="1229472" y="2908783"/>
            <a:ext cx="1653896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住民説明（令和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6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年度）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（地域の合意形成を得る）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00283F03-4DD0-C18B-3229-ECEDCFB37E49}"/>
              </a:ext>
            </a:extLst>
          </p:cNvPr>
          <p:cNvCxnSpPr>
            <a:cxnSpLocks/>
          </p:cNvCxnSpPr>
          <p:nvPr/>
        </p:nvCxnSpPr>
        <p:spPr>
          <a:xfrm>
            <a:off x="2702991" y="4014152"/>
            <a:ext cx="1359332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48C0795-E53F-CD57-283B-2D563A8AAEB8}"/>
              </a:ext>
            </a:extLst>
          </p:cNvPr>
          <p:cNvCxnSpPr>
            <a:cxnSpLocks/>
          </p:cNvCxnSpPr>
          <p:nvPr/>
        </p:nvCxnSpPr>
        <p:spPr>
          <a:xfrm>
            <a:off x="4062323" y="4366197"/>
            <a:ext cx="3388029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4D0D94CC-0A35-E9E9-F89F-9B859C199267}"/>
              </a:ext>
            </a:extLst>
          </p:cNvPr>
          <p:cNvCxnSpPr>
            <a:cxnSpLocks/>
          </p:cNvCxnSpPr>
          <p:nvPr/>
        </p:nvCxnSpPr>
        <p:spPr>
          <a:xfrm>
            <a:off x="1309254" y="3555221"/>
            <a:ext cx="82120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6D1EE2FA-49EB-6B36-0E1F-B0358A0E380A}"/>
              </a:ext>
            </a:extLst>
          </p:cNvPr>
          <p:cNvCxnSpPr>
            <a:cxnSpLocks/>
          </p:cNvCxnSpPr>
          <p:nvPr/>
        </p:nvCxnSpPr>
        <p:spPr>
          <a:xfrm>
            <a:off x="1288907" y="4970456"/>
            <a:ext cx="8187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9287A9B-95CA-EFE6-C6E2-8B917FDA270E}"/>
              </a:ext>
            </a:extLst>
          </p:cNvPr>
          <p:cNvSpPr txBox="1"/>
          <p:nvPr/>
        </p:nvSpPr>
        <p:spPr>
          <a:xfrm>
            <a:off x="2110152" y="3616546"/>
            <a:ext cx="1816822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（案）海部小・海南小統合組織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立ち上げ・検討開始</a:t>
            </a: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098EE6AD-F662-43F9-D064-5B3FD4DD2CA5}"/>
              </a:ext>
            </a:extLst>
          </p:cNvPr>
          <p:cNvCxnSpPr>
            <a:cxnSpLocks/>
          </p:cNvCxnSpPr>
          <p:nvPr/>
        </p:nvCxnSpPr>
        <p:spPr>
          <a:xfrm>
            <a:off x="1324693" y="6221186"/>
            <a:ext cx="1361693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F0AECB1-BCF2-64B9-AE09-F69A047D4BA2}"/>
              </a:ext>
            </a:extLst>
          </p:cNvPr>
          <p:cNvSpPr txBox="1"/>
          <p:nvPr/>
        </p:nvSpPr>
        <p:spPr>
          <a:xfrm>
            <a:off x="1340085" y="5817268"/>
            <a:ext cx="716335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あり方検討委員会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290C0784-9625-193D-3E34-B780FD6F4172}"/>
              </a:ext>
            </a:extLst>
          </p:cNvPr>
          <p:cNvCxnSpPr>
            <a:cxnSpLocks/>
          </p:cNvCxnSpPr>
          <p:nvPr/>
        </p:nvCxnSpPr>
        <p:spPr>
          <a:xfrm>
            <a:off x="1324693" y="2908783"/>
            <a:ext cx="6824541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8386C723-4AC6-A794-A8C0-9A21BB48355E}"/>
              </a:ext>
            </a:extLst>
          </p:cNvPr>
          <p:cNvCxnSpPr>
            <a:cxnSpLocks/>
          </p:cNvCxnSpPr>
          <p:nvPr/>
        </p:nvCxnSpPr>
        <p:spPr>
          <a:xfrm>
            <a:off x="1995800" y="5480714"/>
            <a:ext cx="1361693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A9A9558-03B3-B3B9-F067-B4C2A8CC1F67}"/>
              </a:ext>
            </a:extLst>
          </p:cNvPr>
          <p:cNvSpPr txBox="1"/>
          <p:nvPr/>
        </p:nvSpPr>
        <p:spPr>
          <a:xfrm>
            <a:off x="1707154" y="5031908"/>
            <a:ext cx="1816822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（案）海陽中・宍喰中統合組織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立ち上げ・検討開始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115EE58-3A9F-C71C-CD91-0167A9B2515B}"/>
              </a:ext>
            </a:extLst>
          </p:cNvPr>
          <p:cNvSpPr txBox="1"/>
          <p:nvPr/>
        </p:nvSpPr>
        <p:spPr>
          <a:xfrm>
            <a:off x="3339680" y="4464499"/>
            <a:ext cx="3265264" cy="367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（案）海部小・海南小</a:t>
            </a:r>
            <a:r>
              <a:rPr lang="en-US" altLang="ja-JP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+</a:t>
            </a:r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宍喰小統合検討</a:t>
            </a:r>
            <a:endParaRPr lang="en-US" altLang="ja-JP" sz="894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住民説明会の開催など合意形成を進める</a:t>
            </a: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8046C141-AF37-D407-3DA2-353C8E23B10D}"/>
              </a:ext>
            </a:extLst>
          </p:cNvPr>
          <p:cNvCxnSpPr>
            <a:cxnSpLocks/>
          </p:cNvCxnSpPr>
          <p:nvPr/>
        </p:nvCxnSpPr>
        <p:spPr>
          <a:xfrm>
            <a:off x="2702991" y="4786457"/>
            <a:ext cx="5446243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72279475-830C-C536-3F11-9A11FD71F876}"/>
              </a:ext>
            </a:extLst>
          </p:cNvPr>
          <p:cNvCxnSpPr>
            <a:cxnSpLocks/>
          </p:cNvCxnSpPr>
          <p:nvPr/>
        </p:nvCxnSpPr>
        <p:spPr>
          <a:xfrm>
            <a:off x="3356217" y="5627889"/>
            <a:ext cx="4134489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3C853E8-93BD-3574-C820-2BB7320776A8}"/>
              </a:ext>
            </a:extLst>
          </p:cNvPr>
          <p:cNvSpPr txBox="1"/>
          <p:nvPr/>
        </p:nvSpPr>
        <p:spPr>
          <a:xfrm>
            <a:off x="4440897" y="5435136"/>
            <a:ext cx="1760936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中学校の統合・１校１校体制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22700913-431B-0869-9166-F307B00EBC7A}"/>
              </a:ext>
            </a:extLst>
          </p:cNvPr>
          <p:cNvCxnSpPr>
            <a:cxnSpLocks/>
          </p:cNvCxnSpPr>
          <p:nvPr/>
        </p:nvCxnSpPr>
        <p:spPr>
          <a:xfrm>
            <a:off x="3379488" y="3414367"/>
            <a:ext cx="4769746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AD9FADB-BC5D-1261-201A-EA542FF5B763}"/>
              </a:ext>
            </a:extLst>
          </p:cNvPr>
          <p:cNvSpPr txBox="1"/>
          <p:nvPr/>
        </p:nvSpPr>
        <p:spPr>
          <a:xfrm>
            <a:off x="8563140" y="4651907"/>
            <a:ext cx="895582" cy="229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１校１校体制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B23649A-C29F-8EAF-F689-1F513C7EE116}"/>
              </a:ext>
            </a:extLst>
          </p:cNvPr>
          <p:cNvSpPr txBox="1"/>
          <p:nvPr/>
        </p:nvSpPr>
        <p:spPr>
          <a:xfrm>
            <a:off x="4509613" y="3101755"/>
            <a:ext cx="1783276" cy="229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894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２校２校体制（２校１校体制）</a:t>
            </a: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86C45020-BB84-5DCB-7E4A-C5AEA58E3AA4}"/>
              </a:ext>
            </a:extLst>
          </p:cNvPr>
          <p:cNvCxnSpPr>
            <a:cxnSpLocks/>
          </p:cNvCxnSpPr>
          <p:nvPr/>
        </p:nvCxnSpPr>
        <p:spPr>
          <a:xfrm>
            <a:off x="2016561" y="3301463"/>
            <a:ext cx="1362927" cy="0"/>
          </a:xfrm>
          <a:prstGeom prst="straightConnector1">
            <a:avLst/>
          </a:prstGeom>
          <a:ln w="3810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6656B4B-3794-F329-B182-BA6327106F2E}"/>
              </a:ext>
            </a:extLst>
          </p:cNvPr>
          <p:cNvSpPr txBox="1"/>
          <p:nvPr/>
        </p:nvSpPr>
        <p:spPr>
          <a:xfrm>
            <a:off x="8563140" y="337814"/>
            <a:ext cx="9419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資料</a:t>
            </a:r>
            <a:r>
              <a:rPr lang="en-US" altLang="ja-JP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-</a:t>
            </a:r>
            <a:r>
              <a:rPr lang="ja-JP" altLang="en-US" sz="1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１</a:t>
            </a: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0A58F34-CF73-0A1E-5F5B-F833FAE2CEEE}"/>
              </a:ext>
            </a:extLst>
          </p:cNvPr>
          <p:cNvCxnSpPr>
            <a:cxnSpLocks/>
          </p:cNvCxnSpPr>
          <p:nvPr/>
        </p:nvCxnSpPr>
        <p:spPr>
          <a:xfrm flipV="1">
            <a:off x="2702991" y="6214301"/>
            <a:ext cx="1445113" cy="0"/>
          </a:xfrm>
          <a:prstGeom prst="straightConnector1">
            <a:avLst/>
          </a:prstGeom>
          <a:ln w="3810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63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169</TotalTime>
  <Words>249</Words>
  <Application>Microsoft Office PowerPoint</Application>
  <PresentationFormat>A4 210 x 297 mm</PresentationFormat>
  <Paragraphs>76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UD デジタル 教科書体 NP-B</vt:lpstr>
      <vt:lpstr>UD デジタル 教科書体 NP-R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user-11</dc:creator>
  <cp:lastModifiedBy>naomasa abiko</cp:lastModifiedBy>
  <cp:revision>16</cp:revision>
  <dcterms:created xsi:type="dcterms:W3CDTF">2022-12-09T01:17:43Z</dcterms:created>
  <dcterms:modified xsi:type="dcterms:W3CDTF">2026-02-09T00:11:15Z</dcterms:modified>
</cp:coreProperties>
</file>